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 Black"/>
      <p:bold r:id="rId27"/>
      <p:boldItalic r:id="rId28"/>
    </p:embeddedFont>
    <p:embeddedFont>
      <p:font typeface="Libre Franklin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Roboto Medium"/>
      <p:regular r:id="rId37"/>
      <p:bold r:id="rId38"/>
      <p:italic r:id="rId39"/>
      <p:boldItalic r:id="rId40"/>
    </p:embeddedFont>
    <p:embeddedFont>
      <p:font typeface="Poppins"/>
      <p:regular r:id="rId41"/>
      <p:bold r:id="rId42"/>
      <p:italic r:id="rId43"/>
      <p:boldItalic r:id="rId44"/>
    </p:embeddedFont>
    <p:embeddedFont>
      <p:font typeface="Poppins Medium"/>
      <p:regular r:id="rId45"/>
      <p:bold r:id="rId46"/>
      <p:italic r:id="rId47"/>
      <p:boldItalic r:id="rId48"/>
    </p:embeddedFont>
    <p:embeddedFont>
      <p:font typeface="Helvetica Neue"/>
      <p:regular r:id="rId49"/>
      <p:bold r:id="rId50"/>
      <p:italic r:id="rId51"/>
      <p:boldItalic r:id="rId52"/>
    </p:embeddedFont>
    <p:embeddedFont>
      <p:font typeface="Helvetica Neue Light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90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90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boldItalic.fntdata"/><Relationship Id="rId42" Type="http://schemas.openxmlformats.org/officeDocument/2006/relationships/font" Target="fonts/Poppins-bold.fntdata"/><Relationship Id="rId41" Type="http://schemas.openxmlformats.org/officeDocument/2006/relationships/font" Target="fonts/Poppins-regular.fntdata"/><Relationship Id="rId44" Type="http://schemas.openxmlformats.org/officeDocument/2006/relationships/font" Target="fonts/Poppins-boldItalic.fntdata"/><Relationship Id="rId43" Type="http://schemas.openxmlformats.org/officeDocument/2006/relationships/font" Target="fonts/Poppins-italic.fntdata"/><Relationship Id="rId46" Type="http://schemas.openxmlformats.org/officeDocument/2006/relationships/font" Target="fonts/PoppinsMedium-bold.fntdata"/><Relationship Id="rId45" Type="http://schemas.openxmlformats.org/officeDocument/2006/relationships/font" Target="fonts/Poppins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PoppinsMedium-boldItalic.fntdata"/><Relationship Id="rId47" Type="http://schemas.openxmlformats.org/officeDocument/2006/relationships/font" Target="fonts/PoppinsMedium-italic.fntdata"/><Relationship Id="rId49" Type="http://schemas.openxmlformats.org/officeDocument/2006/relationships/font" Target="fonts/HelveticaNeu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ibreFranklin-italic.fntdata"/><Relationship Id="rId30" Type="http://schemas.openxmlformats.org/officeDocument/2006/relationships/font" Target="fonts/LibreFranklin-bold.fntdata"/><Relationship Id="rId33" Type="http://schemas.openxmlformats.org/officeDocument/2006/relationships/font" Target="fonts/Roboto-regular.fntdata"/><Relationship Id="rId32" Type="http://schemas.openxmlformats.org/officeDocument/2006/relationships/font" Target="fonts/LibreFranklin-boldItalic.fntdata"/><Relationship Id="rId35" Type="http://schemas.openxmlformats.org/officeDocument/2006/relationships/font" Target="fonts/Roboto-italic.fntdata"/><Relationship Id="rId34" Type="http://schemas.openxmlformats.org/officeDocument/2006/relationships/font" Target="fonts/Roboto-bold.fntdata"/><Relationship Id="rId37" Type="http://schemas.openxmlformats.org/officeDocument/2006/relationships/font" Target="fonts/RobotoMedium-regular.fntdata"/><Relationship Id="rId36" Type="http://schemas.openxmlformats.org/officeDocument/2006/relationships/font" Target="fonts/Roboto-boldItalic.fntdata"/><Relationship Id="rId39" Type="http://schemas.openxmlformats.org/officeDocument/2006/relationships/font" Target="fonts/RobotoMedium-italic.fntdata"/><Relationship Id="rId38" Type="http://schemas.openxmlformats.org/officeDocument/2006/relationships/font" Target="fonts/RobotoMedium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Black-boldItalic.fntdata"/><Relationship Id="rId27" Type="http://schemas.openxmlformats.org/officeDocument/2006/relationships/font" Target="fonts/RobotoBlack-bold.fntdata"/><Relationship Id="rId29" Type="http://schemas.openxmlformats.org/officeDocument/2006/relationships/font" Target="fonts/LibreFranklin-regular.fntdata"/><Relationship Id="rId51" Type="http://schemas.openxmlformats.org/officeDocument/2006/relationships/font" Target="fonts/HelveticaNeue-italic.fntdata"/><Relationship Id="rId50" Type="http://schemas.openxmlformats.org/officeDocument/2006/relationships/font" Target="fonts/HelveticaNeue-bold.fntdata"/><Relationship Id="rId53" Type="http://schemas.openxmlformats.org/officeDocument/2006/relationships/font" Target="fonts/HelveticaNeueLight-regular.fntdata"/><Relationship Id="rId52" Type="http://schemas.openxmlformats.org/officeDocument/2006/relationships/font" Target="fonts/HelveticaNeue-boldItalic.fntdata"/><Relationship Id="rId11" Type="http://schemas.openxmlformats.org/officeDocument/2006/relationships/slide" Target="slides/slide6.xml"/><Relationship Id="rId55" Type="http://schemas.openxmlformats.org/officeDocument/2006/relationships/font" Target="fonts/HelveticaNeueLight-italic.fntdata"/><Relationship Id="rId10" Type="http://schemas.openxmlformats.org/officeDocument/2006/relationships/slide" Target="slides/slide5.xml"/><Relationship Id="rId54" Type="http://schemas.openxmlformats.org/officeDocument/2006/relationships/font" Target="fonts/HelveticaNeueLight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56" Type="http://schemas.openxmlformats.org/officeDocument/2006/relationships/font" Target="fonts/HelveticaNeueLight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jpg>
</file>

<file path=ppt/media/image40.png>
</file>

<file path=ppt/media/image41.png>
</file>

<file path=ppt/media/image42.png>
</file>

<file path=ppt/media/image43.png>
</file>

<file path=ppt/media/image4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b994a55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b994a55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3a5521fc7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3a5521fc7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3a5521fc7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3a5521fc7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a5521fc7e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a5521fc7e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3a5521fc7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3a5521fc7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3a5521fc7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3a5521fc7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1359ccd8d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1359ccd8d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1359ccd8d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1359ccd8d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3a5521fc7e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3a5521fc7e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3a5521fc7e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3a5521fc7e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3a5521fc7e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3a5521fc7e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741728c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741728c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3a6c66e62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3a6c66e62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1359ccd8d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1359ccd8d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1359ccd8d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1359ccd8d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3b26710ec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3b26710ec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1359ccd8d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1359ccd8d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1362ca82a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1362ca82a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359ccd8d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359ccd8d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3a5521fc7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3a5521fc7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3a5521fc7e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3a5521fc7e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12" y="0"/>
            <a:ext cx="3490500" cy="51435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 txBox="1"/>
          <p:nvPr>
            <p:ph type="title"/>
          </p:nvPr>
        </p:nvSpPr>
        <p:spPr>
          <a:xfrm>
            <a:off x="482600" y="589787"/>
            <a:ext cx="26382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Bookman Old Style"/>
              <a:buNone/>
              <a:defRPr b="0" sz="27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4094238" y="609599"/>
            <a:ext cx="4446300" cy="3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2" type="body"/>
          </p:nvPr>
        </p:nvSpPr>
        <p:spPr>
          <a:xfrm>
            <a:off x="482599" y="2282288"/>
            <a:ext cx="2638200" cy="22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900"/>
              <a:buNone/>
              <a:defRPr sz="900"/>
            </a:lvl2pPr>
            <a:lvl3pPr indent="-228600" lvl="2" marL="1371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800"/>
              <a:buNone/>
              <a:defRPr sz="800"/>
            </a:lvl3pPr>
            <a:lvl4pPr indent="-2286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4pPr>
            <a:lvl5pPr indent="-2286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700"/>
              <a:buNone/>
              <a:defRPr sz="700"/>
            </a:lvl5pPr>
            <a:lvl6pPr indent="-228600" lvl="5" marL="27432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indent="-228600" lvl="6" marL="32004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indent="-228600" lvl="7" marL="36576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indent="-228600" lvl="8" marL="411480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82598" y="4834890"/>
            <a:ext cx="263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4094237" y="4834890"/>
            <a:ext cx="400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 b="0" i="0" sz="6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rtl="0" algn="l">
              <a:spcBef>
                <a:spcPts val="0"/>
              </a:spcBef>
              <a:buNone/>
              <a:defRPr b="0" i="0" sz="6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rtl="0" algn="l">
              <a:spcBef>
                <a:spcPts val="0"/>
              </a:spcBef>
              <a:buNone/>
              <a:defRPr b="0" i="0" sz="6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rtl="0" algn="l">
              <a:spcBef>
                <a:spcPts val="0"/>
              </a:spcBef>
              <a:buNone/>
              <a:defRPr b="0" i="0" sz="6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rtl="0" algn="l">
              <a:spcBef>
                <a:spcPts val="0"/>
              </a:spcBef>
              <a:buNone/>
              <a:defRPr b="0" i="0" sz="6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rtl="0" algn="l">
              <a:spcBef>
                <a:spcPts val="0"/>
              </a:spcBef>
              <a:buNone/>
              <a:defRPr b="0" i="0" sz="6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rtl="0" algn="l">
              <a:spcBef>
                <a:spcPts val="0"/>
              </a:spcBef>
              <a:buNone/>
              <a:defRPr b="0" i="0" sz="6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rtl="0" algn="l">
              <a:spcBef>
                <a:spcPts val="0"/>
              </a:spcBef>
              <a:buNone/>
              <a:defRPr b="0" i="0" sz="6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rtl="0" algn="l">
              <a:spcBef>
                <a:spcPts val="0"/>
              </a:spcBef>
              <a:buNone/>
              <a:defRPr b="0" i="0" sz="600" u="none" cap="none" strike="noStrike">
                <a:solidFill>
                  <a:schemeClr val="dk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822960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2" type="body"/>
          </p:nvPr>
        </p:nvSpPr>
        <p:spPr>
          <a:xfrm>
            <a:off x="4886958" y="1590675"/>
            <a:ext cx="3480000" cy="2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7" name="Google Shape;67;p15"/>
          <p:cNvSpPr txBox="1"/>
          <p:nvPr>
            <p:ph idx="11" type="ftr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822960" y="1581151"/>
            <a:ext cx="7543800" cy="28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0" spcFirstLastPara="1" rIns="0" wrap="square" tIns="34275">
            <a:normAutofit/>
          </a:bodyPr>
          <a:lstStyle>
            <a:lvl1pPr indent="-317500" lvl="0" marL="457200" rtl="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3F3F3F"/>
              </a:buClr>
              <a:buSzPts val="1400"/>
              <a:buChar char="○"/>
              <a:defRPr/>
            </a:lvl5pPr>
            <a:lvl6pPr indent="-317500" lvl="5" marL="27432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0" type="dt"/>
          </p:nvPr>
        </p:nvSpPr>
        <p:spPr>
          <a:xfrm>
            <a:off x="6163819" y="4835128"/>
            <a:ext cx="1938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3" name="Google Shape;73;p16"/>
          <p:cNvSpPr txBox="1"/>
          <p:nvPr>
            <p:ph idx="11" type="ftr"/>
          </p:nvPr>
        </p:nvSpPr>
        <p:spPr>
          <a:xfrm>
            <a:off x="822959" y="4835128"/>
            <a:ext cx="5113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8245187" y="4835128"/>
            <a:ext cx="585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l">
              <a:spcBef>
                <a:spcPts val="0"/>
              </a:spcBef>
              <a:buNone/>
              <a:defRPr/>
            </a:lvl1pPr>
            <a:lvl2pPr indent="0" lvl="1" marL="0" rtl="0" algn="l">
              <a:spcBef>
                <a:spcPts val="0"/>
              </a:spcBef>
              <a:buNone/>
              <a:defRPr/>
            </a:lvl2pPr>
            <a:lvl3pPr indent="0" lvl="2" marL="0" rtl="0" algn="l">
              <a:spcBef>
                <a:spcPts val="0"/>
              </a:spcBef>
              <a:buNone/>
              <a:defRPr/>
            </a:lvl3pPr>
            <a:lvl4pPr indent="0" lvl="3" marL="0" rtl="0" algn="l">
              <a:spcBef>
                <a:spcPts val="0"/>
              </a:spcBef>
              <a:buNone/>
              <a:defRPr/>
            </a:lvl4pPr>
            <a:lvl5pPr indent="0" lvl="4" marL="0" rtl="0" algn="l">
              <a:spcBef>
                <a:spcPts val="0"/>
              </a:spcBef>
              <a:buNone/>
              <a:defRPr/>
            </a:lvl5pPr>
            <a:lvl6pPr indent="0" lvl="5" marL="0" rtl="0" algn="l">
              <a:spcBef>
                <a:spcPts val="0"/>
              </a:spcBef>
              <a:buNone/>
              <a:defRPr/>
            </a:lvl6pPr>
            <a:lvl7pPr indent="0" lvl="6" marL="0" rtl="0" algn="l">
              <a:spcBef>
                <a:spcPts val="0"/>
              </a:spcBef>
              <a:buNone/>
              <a:defRPr/>
            </a:lvl7pPr>
            <a:lvl8pPr indent="0" lvl="7" marL="0" rtl="0" algn="l">
              <a:spcBef>
                <a:spcPts val="0"/>
              </a:spcBef>
              <a:buNone/>
              <a:defRPr/>
            </a:lvl8pPr>
            <a:lvl9pPr indent="0" lvl="8" marL="0" rt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 1">
  <p:cSld name="OBJECT_WITH_CAPTION_TEXT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 sz="2400"/>
            </a:lvl1pPr>
            <a:lvl2pPr indent="-36195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  <a:defRPr sz="2100"/>
            </a:lvl2pPr>
            <a:lvl3pPr indent="-3429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/>
            </a:lvl3pPr>
            <a:lvl4pPr indent="-32385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4pPr>
            <a:lvl5pPr indent="-32385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5pPr>
            <a:lvl6pPr indent="-32385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  <a:defRPr sz="1500"/>
            </a:lvl6pPr>
            <a:lvl7pPr indent="-32385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7pPr>
            <a:lvl8pPr indent="-32385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sz="1500"/>
            </a:lvl8pPr>
            <a:lvl9pPr indent="-32385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Char char="■"/>
              <a:defRPr sz="1500"/>
            </a:lvl9pPr>
          </a:lstStyle>
          <a:p/>
        </p:txBody>
      </p:sp>
      <p:sp>
        <p:nvSpPr>
          <p:cNvPr id="78" name="Google Shape;78;p17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rtl="0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79" name="Google Shape;79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0" name="Google Shape;80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31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4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0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hyperlink" Target="https://en.wikipedia.org/wiki/Power_spectrum" TargetMode="External"/><Relationship Id="rId9" Type="http://schemas.openxmlformats.org/officeDocument/2006/relationships/image" Target="../media/image19.png"/><Relationship Id="rId5" Type="http://schemas.openxmlformats.org/officeDocument/2006/relationships/hyperlink" Target="https://en.wikipedia.org/wiki/Cosine_transform" TargetMode="External"/><Relationship Id="rId6" Type="http://schemas.openxmlformats.org/officeDocument/2006/relationships/hyperlink" Target="https://en.wikipedia.org/wiki/Power_spectrum" TargetMode="External"/><Relationship Id="rId7" Type="http://schemas.openxmlformats.org/officeDocument/2006/relationships/hyperlink" Target="https://en.wikipedia.org/wiki/Nonlinear_system" TargetMode="External"/><Relationship Id="rId8" Type="http://schemas.openxmlformats.org/officeDocument/2006/relationships/hyperlink" Target="https://en.wikipedia.org/wiki/Mel_scale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23.png"/><Relationship Id="rId5" Type="http://schemas.openxmlformats.org/officeDocument/2006/relationships/image" Target="../media/image36.png"/><Relationship Id="rId6" Type="http://schemas.openxmlformats.org/officeDocument/2006/relationships/image" Target="../media/image2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image" Target="../media/image22.png"/><Relationship Id="rId5" Type="http://schemas.openxmlformats.org/officeDocument/2006/relationships/image" Target="../media/image26.png"/><Relationship Id="rId6" Type="http://schemas.openxmlformats.org/officeDocument/2006/relationships/image" Target="../media/image21.png"/><Relationship Id="rId7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29.png"/><Relationship Id="rId5" Type="http://schemas.openxmlformats.org/officeDocument/2006/relationships/image" Target="../media/image3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3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34.png"/><Relationship Id="rId5" Type="http://schemas.openxmlformats.org/officeDocument/2006/relationships/image" Target="../media/image4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Relationship Id="rId4" Type="http://schemas.openxmlformats.org/officeDocument/2006/relationships/image" Target="../media/image43.png"/><Relationship Id="rId5" Type="http://schemas.openxmlformats.org/officeDocument/2006/relationships/image" Target="../media/image42.png"/><Relationship Id="rId6" Type="http://schemas.openxmlformats.org/officeDocument/2006/relationships/image" Target="../media/image38.png"/><Relationship Id="rId7" Type="http://schemas.openxmlformats.org/officeDocument/2006/relationships/image" Target="../media/image3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hyperlink" Target="https://web.stanford.edu/class/cs224n/reports/final_reports/report043.pdf" TargetMode="External"/><Relationship Id="rId9" Type="http://schemas.openxmlformats.org/officeDocument/2006/relationships/image" Target="../media/image44.jpg"/><Relationship Id="rId5" Type="http://schemas.openxmlformats.org/officeDocument/2006/relationships/hyperlink" Target="https://numpy.org/doc/stable/reference/routines.fft.html" TargetMode="External"/><Relationship Id="rId6" Type="http://schemas.openxmlformats.org/officeDocument/2006/relationships/hyperlink" Target="https://github.com/RoccoJay/Audio_to_Emotion" TargetMode="External"/><Relationship Id="rId7" Type="http://schemas.openxmlformats.org/officeDocument/2006/relationships/hyperlink" Target="https://github.com/gastryphon/Speech-Recognition---Final-Project" TargetMode="External"/><Relationship Id="rId8" Type="http://schemas.openxmlformats.org/officeDocument/2006/relationships/hyperlink" Target="https://zenodo.org/record/1188976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5" Type="http://schemas.openxmlformats.org/officeDocument/2006/relationships/hyperlink" Target="http://drive.google.com/file/d/1JrVlj0S9pyCe4YZswOIYd1BbnlKybvGG/view" TargetMode="External"/><Relationship Id="rId6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hyperlink" Target="http://drive.google.com/file/d/1uE3WcROMehIvQ_F6k-Tlqw72q8XYV8rA/view" TargetMode="External"/><Relationship Id="rId6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299800" y="569275"/>
            <a:ext cx="1933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9900"/>
                </a:solidFill>
                <a:latin typeface="Roboto Black"/>
                <a:ea typeface="Roboto Black"/>
                <a:cs typeface="Roboto Black"/>
                <a:sym typeface="Roboto Black"/>
              </a:rPr>
              <a:t>JUL</a:t>
            </a:r>
            <a:r>
              <a:rPr lang="en" sz="1600">
                <a:solidFill>
                  <a:srgbClr val="FF9900"/>
                </a:solidFill>
                <a:latin typeface="Roboto Black"/>
                <a:ea typeface="Roboto Black"/>
                <a:cs typeface="Roboto Black"/>
                <a:sym typeface="Roboto Black"/>
              </a:rPr>
              <a:t>, 8th  | PARIS</a:t>
            </a:r>
            <a:endParaRPr sz="1600">
              <a:solidFill>
                <a:srgbClr val="FF990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8" name="Google Shape;88;p18"/>
          <p:cNvSpPr txBox="1"/>
          <p:nvPr/>
        </p:nvSpPr>
        <p:spPr>
          <a:xfrm>
            <a:off x="1971600" y="1418900"/>
            <a:ext cx="52008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Speech Emotion Recognition</a:t>
            </a:r>
            <a:endParaRPr sz="59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89" name="Google Shape;89;p18"/>
          <p:cNvSpPr txBox="1"/>
          <p:nvPr/>
        </p:nvSpPr>
        <p:spPr>
          <a:xfrm>
            <a:off x="4093025" y="3684300"/>
            <a:ext cx="4918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434343"/>
                </a:solidFill>
                <a:latin typeface="Roboto Black"/>
                <a:ea typeface="Roboto Black"/>
                <a:cs typeface="Roboto Black"/>
                <a:sym typeface="Roboto Black"/>
              </a:rPr>
              <a:t>Natanael PITOUN</a:t>
            </a:r>
            <a:endParaRPr sz="2200">
              <a:solidFill>
                <a:srgbClr val="434343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6592625" y="4578750"/>
            <a:ext cx="2418600" cy="4311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9900"/>
                </a:solidFill>
                <a:latin typeface="Roboto Black"/>
                <a:ea typeface="Roboto Black"/>
                <a:cs typeface="Roboto Black"/>
                <a:sym typeface="Roboto Black"/>
              </a:rPr>
              <a:t>DAFT MAY22</a:t>
            </a:r>
            <a:endParaRPr sz="1600">
              <a:solidFill>
                <a:srgbClr val="FF9900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345854"/>
            <a:ext cx="2767850" cy="1549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/>
        </p:nvSpPr>
        <p:spPr>
          <a:xfrm>
            <a:off x="671250" y="1221000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71" name="Google Shape;171;p27"/>
          <p:cNvSpPr txBox="1"/>
          <p:nvPr/>
        </p:nvSpPr>
        <p:spPr>
          <a:xfrm>
            <a:off x="561000" y="428225"/>
            <a:ext cx="73308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Preprocessing</a:t>
            </a: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: Pre-Emphasis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561000" y="805500"/>
            <a:ext cx="3136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94E5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Amplify high frequencies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3" name="Google Shape;17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7600" y="1137250"/>
            <a:ext cx="6928799" cy="364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/>
        </p:nvSpPr>
        <p:spPr>
          <a:xfrm>
            <a:off x="671250" y="1221000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561000" y="428225"/>
            <a:ext cx="73308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Preprocessing</a:t>
            </a: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: Framing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0" name="Google Shape;180;p28"/>
          <p:cNvSpPr txBox="1"/>
          <p:nvPr/>
        </p:nvSpPr>
        <p:spPr>
          <a:xfrm>
            <a:off x="1015650" y="1044613"/>
            <a:ext cx="7112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A frame contains amplitude (loudness) information at a point in time. Here we take snapshots every x seconds and make them overlap by 50%</a:t>
            </a:r>
            <a:endParaRPr>
              <a:solidFill>
                <a:schemeClr val="dk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Helps make the final data more ‘compact’</a:t>
            </a:r>
            <a:endParaRPr>
              <a:solidFill>
                <a:schemeClr val="dk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1" name="Google Shape;18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875" y="2136525"/>
            <a:ext cx="8016276" cy="25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/>
        </p:nvSpPr>
        <p:spPr>
          <a:xfrm>
            <a:off x="671250" y="1221000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87" name="Google Shape;187;p29"/>
          <p:cNvSpPr txBox="1"/>
          <p:nvPr/>
        </p:nvSpPr>
        <p:spPr>
          <a:xfrm>
            <a:off x="561000" y="428225"/>
            <a:ext cx="65727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Preprocessing: The Fourier Transform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88" name="Google Shape;188;p29"/>
          <p:cNvSpPr txBox="1"/>
          <p:nvPr/>
        </p:nvSpPr>
        <p:spPr>
          <a:xfrm>
            <a:off x="503575" y="1743063"/>
            <a:ext cx="2150100" cy="19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">
                <a:solidFill>
                  <a:srgbClr val="2929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mathematical formula that allows us to decompose a signal into it’s individual frequencies and the frequency’s amplitude.</a:t>
            </a:r>
            <a:endParaRPr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9" name="Google Shape;189;p29"/>
          <p:cNvPicPr preferRelativeResize="0"/>
          <p:nvPr/>
        </p:nvPicPr>
        <p:blipFill rotWithShape="1">
          <a:blip r:embed="rId4">
            <a:alphaModFix/>
          </a:blip>
          <a:srcRect b="0" l="0" r="0" t="9379"/>
          <a:stretch/>
        </p:blipFill>
        <p:spPr>
          <a:xfrm>
            <a:off x="2711100" y="922325"/>
            <a:ext cx="5936873" cy="357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9"/>
          <p:cNvPicPr preferRelativeResize="0"/>
          <p:nvPr/>
        </p:nvPicPr>
        <p:blipFill rotWithShape="1">
          <a:blip r:embed="rId5">
            <a:alphaModFix/>
          </a:blip>
          <a:srcRect b="0" l="0" r="0" t="26943"/>
          <a:stretch/>
        </p:blipFill>
        <p:spPr>
          <a:xfrm>
            <a:off x="2380950" y="4569900"/>
            <a:ext cx="3649950" cy="22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0"/>
          <p:cNvSpPr txBox="1"/>
          <p:nvPr/>
        </p:nvSpPr>
        <p:spPr>
          <a:xfrm>
            <a:off x="561000" y="1221000"/>
            <a:ext cx="25290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 A representation of the short-term </a:t>
            </a:r>
            <a:r>
              <a:rPr lang="en" sz="150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power spectrum</a:t>
            </a: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for a sound, based on a </a:t>
            </a:r>
            <a:r>
              <a:rPr lang="en" sz="150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linear cosine transform</a:t>
            </a: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of a </a:t>
            </a:r>
            <a:r>
              <a:rPr lang="en" sz="150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log power spectrum</a:t>
            </a: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on a </a:t>
            </a:r>
            <a:r>
              <a:rPr lang="en" sz="150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nonlinear</a:t>
            </a: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500">
                <a:solidFill>
                  <a:srgbClr val="0645AD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mel scale</a:t>
            </a: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of frequency ”.....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= One of the features the literature </a:t>
            </a: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considers</a:t>
            </a: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important in emotion reading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30"/>
          <p:cNvSpPr txBox="1"/>
          <p:nvPr/>
        </p:nvSpPr>
        <p:spPr>
          <a:xfrm>
            <a:off x="561000" y="428225"/>
            <a:ext cx="82155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The Features: </a:t>
            </a:r>
            <a:r>
              <a:rPr lang="en" sz="2300">
                <a:solidFill>
                  <a:srgbClr val="2DC5FA"/>
                </a:solidFill>
                <a:highlight>
                  <a:srgbClr val="FCFCFC"/>
                </a:highlight>
                <a:latin typeface="Roboto Black"/>
                <a:ea typeface="Roboto Black"/>
                <a:cs typeface="Roboto Black"/>
                <a:sym typeface="Roboto Black"/>
              </a:rPr>
              <a:t>Mel-frequency cepstral coefficients (MFCCs)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97" name="Google Shape;197;p30"/>
          <p:cNvPicPr preferRelativeResize="0"/>
          <p:nvPr/>
        </p:nvPicPr>
        <p:blipFill rotWithShape="1">
          <a:blip r:embed="rId9">
            <a:alphaModFix/>
          </a:blip>
          <a:srcRect b="0" l="0" r="0" t="15390"/>
          <a:stretch/>
        </p:blipFill>
        <p:spPr>
          <a:xfrm>
            <a:off x="700900" y="4468650"/>
            <a:ext cx="7655950" cy="25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0"/>
          <p:cNvPicPr preferRelativeResize="0"/>
          <p:nvPr/>
        </p:nvPicPr>
        <p:blipFill rotWithShape="1">
          <a:blip r:embed="rId10">
            <a:alphaModFix/>
          </a:blip>
          <a:srcRect b="10760" l="8296" r="6350" t="7165"/>
          <a:stretch/>
        </p:blipFill>
        <p:spPr>
          <a:xfrm>
            <a:off x="3801800" y="1088288"/>
            <a:ext cx="4457125" cy="321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/>
        </p:nvSpPr>
        <p:spPr>
          <a:xfrm>
            <a:off x="561000" y="1221000"/>
            <a:ext cx="25290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04" name="Google Shape;204;p31"/>
          <p:cNvSpPr txBox="1"/>
          <p:nvPr/>
        </p:nvSpPr>
        <p:spPr>
          <a:xfrm>
            <a:off x="561000" y="428225"/>
            <a:ext cx="82155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The Features: </a:t>
            </a:r>
            <a:r>
              <a:rPr lang="en" sz="2300">
                <a:solidFill>
                  <a:srgbClr val="2DC5FA"/>
                </a:solidFill>
                <a:highlight>
                  <a:srgbClr val="FCFCFC"/>
                </a:highlight>
                <a:latin typeface="Roboto Black"/>
                <a:ea typeface="Roboto Black"/>
                <a:cs typeface="Roboto Black"/>
                <a:sym typeface="Roboto Black"/>
              </a:rPr>
              <a:t>Chroma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05" name="Google Shape;20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7800" y="1112125"/>
            <a:ext cx="5003326" cy="267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1"/>
          <p:cNvPicPr preferRelativeResize="0"/>
          <p:nvPr/>
        </p:nvPicPr>
        <p:blipFill rotWithShape="1">
          <a:blip r:embed="rId5">
            <a:alphaModFix/>
          </a:blip>
          <a:srcRect b="10214" l="15268" r="11850" t="8399"/>
          <a:stretch/>
        </p:blipFill>
        <p:spPr>
          <a:xfrm>
            <a:off x="379561" y="1796250"/>
            <a:ext cx="3192477" cy="267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40700" y="4468625"/>
            <a:ext cx="5696500" cy="1896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1"/>
          <p:cNvSpPr txBox="1"/>
          <p:nvPr/>
        </p:nvSpPr>
        <p:spPr>
          <a:xfrm>
            <a:off x="493950" y="964950"/>
            <a:ext cx="2963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FCFCFC"/>
                </a:highlight>
                <a:latin typeface="Roboto"/>
                <a:ea typeface="Roboto"/>
                <a:cs typeface="Roboto"/>
                <a:sym typeface="Roboto"/>
              </a:rPr>
              <a:t>A linear transformation matrix to project FFT bins onto </a:t>
            </a:r>
            <a:r>
              <a:rPr lang="en">
                <a:solidFill>
                  <a:schemeClr val="dk1"/>
                </a:solidFill>
                <a:highlight>
                  <a:srgbClr val="F1C40F"/>
                </a:highlight>
                <a:latin typeface="Roboto"/>
                <a:ea typeface="Roboto"/>
                <a:cs typeface="Roboto"/>
                <a:sym typeface="Roboto"/>
              </a:rPr>
              <a:t>chroma</a:t>
            </a:r>
            <a:r>
              <a:rPr lang="en">
                <a:solidFill>
                  <a:schemeClr val="dk1"/>
                </a:solidFill>
                <a:highlight>
                  <a:srgbClr val="FCFCFC"/>
                </a:highlight>
                <a:latin typeface="Roboto"/>
                <a:ea typeface="Roboto"/>
                <a:cs typeface="Roboto"/>
                <a:sym typeface="Roboto"/>
              </a:rPr>
              <a:t> bins (</a:t>
            </a:r>
            <a:r>
              <a:rPr lang="en">
                <a:solidFill>
                  <a:schemeClr val="dk1"/>
                </a:solidFill>
                <a:highlight>
                  <a:srgbClr val="FCFCFC"/>
                </a:highlight>
                <a:latin typeface="Roboto"/>
                <a:ea typeface="Roboto"/>
                <a:cs typeface="Roboto"/>
                <a:sym typeface="Roboto"/>
              </a:rPr>
              <a:t>i.e. </a:t>
            </a:r>
            <a:r>
              <a:rPr lang="en">
                <a:solidFill>
                  <a:schemeClr val="dk1"/>
                </a:solidFill>
                <a:highlight>
                  <a:srgbClr val="FCFCFC"/>
                </a:highlight>
                <a:latin typeface="Roboto"/>
                <a:ea typeface="Roboto"/>
                <a:cs typeface="Roboto"/>
                <a:sym typeface="Roboto"/>
              </a:rPr>
              <a:t>pitch classes)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2"/>
          <p:cNvSpPr txBox="1"/>
          <p:nvPr/>
        </p:nvSpPr>
        <p:spPr>
          <a:xfrm>
            <a:off x="671250" y="922325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14" name="Google Shape;214;p32"/>
          <p:cNvSpPr txBox="1"/>
          <p:nvPr/>
        </p:nvSpPr>
        <p:spPr>
          <a:xfrm>
            <a:off x="871150" y="439700"/>
            <a:ext cx="4879200" cy="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Some More EDA …</a:t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5" name="Google Shape;21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02515" y="1303975"/>
            <a:ext cx="2472360" cy="303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0092" y="1114400"/>
            <a:ext cx="2340583" cy="86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5100" y="3827486"/>
            <a:ext cx="4658700" cy="660789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2"/>
          <p:cNvSpPr txBox="1"/>
          <p:nvPr/>
        </p:nvSpPr>
        <p:spPr>
          <a:xfrm>
            <a:off x="6089025" y="768925"/>
            <a:ext cx="2228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No Missing values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" name="Google Shape;219;p32"/>
          <p:cNvSpPr txBox="1"/>
          <p:nvPr/>
        </p:nvSpPr>
        <p:spPr>
          <a:xfrm>
            <a:off x="671250" y="2117150"/>
            <a:ext cx="48792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 Initial 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2452 Sang &amp; Spoken Sentences 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 Emotion column (encoded in integers) 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180 columns representing our sound properties transformed into arrays 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(list of numbers)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3"/>
          <p:cNvSpPr txBox="1"/>
          <p:nvPr/>
        </p:nvSpPr>
        <p:spPr>
          <a:xfrm>
            <a:off x="671250" y="922325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25" name="Google Shape;225;p33"/>
          <p:cNvSpPr txBox="1"/>
          <p:nvPr/>
        </p:nvSpPr>
        <p:spPr>
          <a:xfrm>
            <a:off x="753900" y="485650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Before &amp; After Scaling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26" name="Google Shape;22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250" y="1085013"/>
            <a:ext cx="4276746" cy="249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75925" y="922325"/>
            <a:ext cx="2483175" cy="302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3900" y="4144675"/>
            <a:ext cx="5828400" cy="29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27225" y="4435800"/>
            <a:ext cx="3552825" cy="3238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3"/>
          <p:cNvSpPr txBox="1"/>
          <p:nvPr/>
        </p:nvSpPr>
        <p:spPr>
          <a:xfrm>
            <a:off x="5215275" y="579550"/>
            <a:ext cx="359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Standardizing all values to between 0:1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4"/>
          <p:cNvSpPr txBox="1"/>
          <p:nvPr/>
        </p:nvSpPr>
        <p:spPr>
          <a:xfrm>
            <a:off x="393625" y="439725"/>
            <a:ext cx="75975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Now…. The Fun Part: Modelling		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36" name="Google Shape;236;p34"/>
          <p:cNvSpPr txBox="1"/>
          <p:nvPr/>
        </p:nvSpPr>
        <p:spPr>
          <a:xfrm>
            <a:off x="1470400" y="1700150"/>
            <a:ext cx="66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4"/>
          <p:cNvSpPr txBox="1"/>
          <p:nvPr/>
        </p:nvSpPr>
        <p:spPr>
          <a:xfrm>
            <a:off x="425025" y="1102800"/>
            <a:ext cx="4750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Many features, Many manipulations  …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 lot of going back and forth between running models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Reprocessing sound to re-extract features with different filters &amp; functions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8" name="Google Shape;238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438" y="2743676"/>
            <a:ext cx="8061126" cy="174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8199" y="1659025"/>
            <a:ext cx="2601675" cy="22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/>
          <p:nvPr/>
        </p:nvSpPr>
        <p:spPr>
          <a:xfrm>
            <a:off x="608825" y="560725"/>
            <a:ext cx="73824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Modelling</a:t>
            </a: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		</a:t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5" name="Google Shape;245;p35"/>
          <p:cNvSpPr txBox="1"/>
          <p:nvPr/>
        </p:nvSpPr>
        <p:spPr>
          <a:xfrm>
            <a:off x="1470400" y="1700150"/>
            <a:ext cx="66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5"/>
          <p:cNvSpPr txBox="1"/>
          <p:nvPr/>
        </p:nvSpPr>
        <p:spPr>
          <a:xfrm>
            <a:off x="677750" y="1432550"/>
            <a:ext cx="3561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Some models I have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considered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for this study: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Gaussian Classifier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MLP (Multi Layer Percetron)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Decision Tree Classifier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Logistic Regression Classifier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7" name="Google Shape;247;p35"/>
          <p:cNvPicPr preferRelativeResize="0"/>
          <p:nvPr/>
        </p:nvPicPr>
        <p:blipFill rotWithShape="1">
          <a:blip r:embed="rId4">
            <a:alphaModFix/>
          </a:blip>
          <a:srcRect b="6798" l="4895" r="10844" t="-2282"/>
          <a:stretch/>
        </p:blipFill>
        <p:spPr>
          <a:xfrm>
            <a:off x="4503075" y="1329150"/>
            <a:ext cx="4101023" cy="3365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5"/>
          <p:cNvSpPr txBox="1"/>
          <p:nvPr/>
        </p:nvSpPr>
        <p:spPr>
          <a:xfrm>
            <a:off x="1186125" y="3411775"/>
            <a:ext cx="3213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All Supervised Learning Models,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Since we knew what to test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9" name="Google Shape;249;p35"/>
          <p:cNvSpPr txBox="1"/>
          <p:nvPr/>
        </p:nvSpPr>
        <p:spPr>
          <a:xfrm>
            <a:off x="608825" y="3342725"/>
            <a:ext cx="399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6"/>
          <p:cNvSpPr txBox="1"/>
          <p:nvPr/>
        </p:nvSpPr>
        <p:spPr>
          <a:xfrm>
            <a:off x="393625" y="439725"/>
            <a:ext cx="75975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Best (Proved Result) with MLP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55" name="Google Shape;255;p36"/>
          <p:cNvSpPr txBox="1"/>
          <p:nvPr/>
        </p:nvSpPr>
        <p:spPr>
          <a:xfrm>
            <a:off x="1470400" y="1700150"/>
            <a:ext cx="66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6"/>
          <p:cNvSpPr txBox="1"/>
          <p:nvPr/>
        </p:nvSpPr>
        <p:spPr>
          <a:xfrm>
            <a:off x="425025" y="1102800"/>
            <a:ext cx="399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6"/>
          <p:cNvSpPr txBox="1"/>
          <p:nvPr/>
        </p:nvSpPr>
        <p:spPr>
          <a:xfrm>
            <a:off x="539900" y="1757575"/>
            <a:ext cx="278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6"/>
          <p:cNvSpPr txBox="1"/>
          <p:nvPr/>
        </p:nvSpPr>
        <p:spPr>
          <a:xfrm>
            <a:off x="485225" y="916550"/>
            <a:ext cx="3810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best here: the MLP with Gaussian &amp; LogReg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 Neural Network model (works like a brain)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9" name="Google Shape;259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088" y="1883475"/>
            <a:ext cx="3309380" cy="273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95950" y="1162975"/>
            <a:ext cx="4410726" cy="336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/>
        </p:nvSpPr>
        <p:spPr>
          <a:xfrm>
            <a:off x="671250" y="829225"/>
            <a:ext cx="5577300" cy="3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Human Emotion Reading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through Vocal Characteristics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oppins Medium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Being able to recognize emotion in the context of increasing </a:t>
            </a: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distanced communications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can: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Bring valuable insight into the situation of the speaker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attitude towards the audience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Her view of the topic in question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Fit a response/Approach to a target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Applications: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Profiling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Customer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satisfaction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Live Call Center Usage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97" name="Google Shape;97;p19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GOAL / Business Case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5328812" y="1340263"/>
            <a:ext cx="4313201" cy="247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7"/>
          <p:cNvSpPr txBox="1"/>
          <p:nvPr/>
        </p:nvSpPr>
        <p:spPr>
          <a:xfrm>
            <a:off x="711675" y="496025"/>
            <a:ext cx="7279500" cy="5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Conclusion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266" name="Google Shape;266;p37"/>
          <p:cNvSpPr txBox="1"/>
          <p:nvPr/>
        </p:nvSpPr>
        <p:spPr>
          <a:xfrm>
            <a:off x="1470400" y="1700150"/>
            <a:ext cx="66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7"/>
          <p:cNvSpPr txBox="1"/>
          <p:nvPr/>
        </p:nvSpPr>
        <p:spPr>
          <a:xfrm>
            <a:off x="711675" y="1102800"/>
            <a:ext cx="3968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75% Accuracy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 lot of testing and sound processing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Limitations: The subjectivity of Human Emotion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Future Studies: Include Facial expression &amp; Body Language, Deep Learning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p37"/>
          <p:cNvSpPr txBox="1"/>
          <p:nvPr/>
        </p:nvSpPr>
        <p:spPr>
          <a:xfrm>
            <a:off x="539900" y="1757575"/>
            <a:ext cx="278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7"/>
          <p:cNvSpPr txBox="1"/>
          <p:nvPr/>
        </p:nvSpPr>
        <p:spPr>
          <a:xfrm>
            <a:off x="4541550" y="3827975"/>
            <a:ext cx="4084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Best predicted… Happy Female &amp; Angry Male…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0" name="Google Shape;27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7725" y="2796000"/>
            <a:ext cx="3061626" cy="193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6550" y="711407"/>
            <a:ext cx="3515400" cy="237768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7"/>
          <p:cNvSpPr txBox="1"/>
          <p:nvPr/>
        </p:nvSpPr>
        <p:spPr>
          <a:xfrm>
            <a:off x="7284550" y="2496275"/>
            <a:ext cx="1008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Mean Chroma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3" name="Google Shape;273;p37"/>
          <p:cNvSpPr txBox="1"/>
          <p:nvPr/>
        </p:nvSpPr>
        <p:spPr>
          <a:xfrm>
            <a:off x="2814350" y="4194600"/>
            <a:ext cx="1197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Initial Sound Plot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4" name="Google Shape;274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52375" y="3249869"/>
            <a:ext cx="2534000" cy="192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52375" y="3513653"/>
            <a:ext cx="2534000" cy="234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8"/>
          <p:cNvSpPr txBox="1"/>
          <p:nvPr/>
        </p:nvSpPr>
        <p:spPr>
          <a:xfrm>
            <a:off x="671250" y="968750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281" name="Google Shape;281;p38"/>
          <p:cNvSpPr txBox="1"/>
          <p:nvPr/>
        </p:nvSpPr>
        <p:spPr>
          <a:xfrm>
            <a:off x="5721425" y="1013000"/>
            <a:ext cx="2874600" cy="22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I would now love to answer your questions</a:t>
            </a:r>
            <a:endParaRPr b="1" sz="23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rPr>
              <a:t>Thank You</a:t>
            </a:r>
            <a:endParaRPr b="1" sz="23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2" name="Google Shape;282;p38"/>
          <p:cNvSpPr txBox="1"/>
          <p:nvPr/>
        </p:nvSpPr>
        <p:spPr>
          <a:xfrm>
            <a:off x="582275" y="3655450"/>
            <a:ext cx="8013600" cy="11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https://web.stanford.edu/class/cs224n/reports/final_reports/report043.pdf</a:t>
            </a:r>
            <a:endParaRPr sz="1100" u="sng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https://numpy.org/doc/stable/reference/routines.fft.html</a:t>
            </a:r>
            <a:endParaRPr sz="1100" u="sng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https://github.com/RoccoJay/Audio_to_Emotion</a:t>
            </a:r>
            <a:endParaRPr sz="11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Repo on </a:t>
            </a:r>
            <a:r>
              <a:rPr lang="en" sz="1100" u="sng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https://github.com/gastryphon/Speech-Recognition---Final-Project</a:t>
            </a:r>
            <a:endParaRPr sz="11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RAVDESS Dataset from </a:t>
            </a:r>
            <a:r>
              <a:rPr lang="en" sz="1100" u="sng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https://zenodo.org/record/1188976</a:t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83" name="Google Shape;283;p3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39125" y="559050"/>
            <a:ext cx="4899626" cy="283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/>
        </p:nvSpPr>
        <p:spPr>
          <a:xfrm>
            <a:off x="481850" y="922325"/>
            <a:ext cx="47289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Roboto"/>
              <a:buChar char="●"/>
            </a:pPr>
            <a:r>
              <a:rPr lang="en" sz="13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Import the files and necessary libraries</a:t>
            </a:r>
            <a:endParaRPr sz="13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Librosa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Good Ol’ Numpy, Pandas,..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Processing </a:t>
            </a: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/ Extraction of valuable feature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In this case, had to “make”  the data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EDA (Exploratory Data Analysis)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Modelling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Tuning the models &amp; reprocessing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REPEAT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4" name="Google Shape;104;p20"/>
          <p:cNvSpPr txBox="1"/>
          <p:nvPr/>
        </p:nvSpPr>
        <p:spPr>
          <a:xfrm>
            <a:off x="829225" y="526675"/>
            <a:ext cx="36279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The Plan 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5301325" y="1216250"/>
            <a:ext cx="2915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6388" y="2663650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6925" y="805100"/>
            <a:ext cx="2280414" cy="82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29250" y="3160025"/>
            <a:ext cx="1409700" cy="52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83300" y="1631748"/>
            <a:ext cx="2624550" cy="12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/>
        </p:nvSpPr>
        <p:spPr>
          <a:xfrm>
            <a:off x="448000" y="922325"/>
            <a:ext cx="6255300" cy="3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Gender Equal Open Access Database (12/12)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Consist of 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.wav Audio Files arranged in Song/Speech folders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and Actor# subfolders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Regular Speech and Songs by actors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8 Emotions: Neutral, Calm, Sadness, Happiness, Anger,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		     Surprise, Disgust &amp; Fear 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Two levels of emotional intensity (normal, strong) &amp; Neutral expression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Reliable data tested for those 8 different emotions by 247 individuals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database includes video recordings (useful for Image/Sound  crossover studies)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15" name="Google Shape;115;p21"/>
          <p:cNvSpPr txBox="1"/>
          <p:nvPr/>
        </p:nvSpPr>
        <p:spPr>
          <a:xfrm>
            <a:off x="561000" y="367600"/>
            <a:ext cx="7755000" cy="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2DC5FA"/>
                </a:solidFill>
                <a:highlight>
                  <a:srgbClr val="FFFFFF"/>
                </a:highlight>
                <a:latin typeface="Roboto Black"/>
                <a:ea typeface="Roboto Black"/>
                <a:cs typeface="Roboto Black"/>
                <a:sym typeface="Roboto Black"/>
              </a:rPr>
              <a:t>The Ryerson Audio-Visual Database of Emotional Speech and Song (RAVDESS)</a:t>
            </a:r>
            <a:endParaRPr sz="1800">
              <a:solidFill>
                <a:srgbClr val="2DC5FA"/>
              </a:solidFill>
              <a:highlight>
                <a:srgbClr val="FFFFFF"/>
              </a:highlight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6" name="Google Shape;116;p21"/>
          <p:cNvSpPr txBox="1"/>
          <p:nvPr/>
        </p:nvSpPr>
        <p:spPr>
          <a:xfrm>
            <a:off x="5316000" y="6346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1"/>
          <p:cNvSpPr txBox="1"/>
          <p:nvPr/>
        </p:nvSpPr>
        <p:spPr>
          <a:xfrm>
            <a:off x="5301325" y="1216250"/>
            <a:ext cx="291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9980" y="1389263"/>
            <a:ext cx="2228320" cy="19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 title="03-01-02-01-02-02-08.wa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38650" y="3546363"/>
            <a:ext cx="1030800" cy="103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/>
        </p:nvSpPr>
        <p:spPr>
          <a:xfrm>
            <a:off x="671250" y="922325"/>
            <a:ext cx="4472400" cy="37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Let’s look at the information we have from the get go…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8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elements can be extracted: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AutoNum type="arabicPeriod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File type: Audio-only (03)</a:t>
            </a:r>
            <a:endParaRPr sz="15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AutoNum type="arabicPeriod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Song or Speech: (02)</a:t>
            </a:r>
            <a:endParaRPr sz="15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AutoNum type="arabicPeriod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Sentiment: Calm (01)</a:t>
            </a:r>
            <a:endParaRPr sz="15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AutoNum type="arabicPeriod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Intensity: Normal (01)</a:t>
            </a:r>
            <a:endParaRPr sz="15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AutoNum type="arabicPeriod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One of Two Statements "kids" (02)</a:t>
            </a:r>
            <a:endParaRPr sz="15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AutoNum type="arabicPeriod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First or 2nd repetition: (01)</a:t>
            </a:r>
            <a:endParaRPr sz="15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2385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AutoNum type="arabicPeriod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Actor Number: (12)</a:t>
            </a:r>
            <a:endParaRPr sz="1500">
              <a:solidFill>
                <a:schemeClr val="dk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Gender (induced): Male, as the actor ID       number is uneven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25" name="Google Shape;125;p22"/>
          <p:cNvSpPr txBox="1"/>
          <p:nvPr/>
        </p:nvSpPr>
        <p:spPr>
          <a:xfrm>
            <a:off x="561000" y="428225"/>
            <a:ext cx="80316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Initial Exploratory Data Analysis  </a:t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7601" y="1116052"/>
            <a:ext cx="3094575" cy="48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2"/>
          <p:cNvSpPr txBox="1"/>
          <p:nvPr/>
        </p:nvSpPr>
        <p:spPr>
          <a:xfrm>
            <a:off x="4744525" y="1822325"/>
            <a:ext cx="4020300" cy="22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After Research, the most important for our purpose were selected to initiate our data: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Sentiment (our y -what we are testing for-)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Gender (since the distinction can slightly improve accuracy score by explaining variations in tone)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4525" y="3880825"/>
            <a:ext cx="2104625" cy="86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/>
        </p:nvSpPr>
        <p:spPr>
          <a:xfrm>
            <a:off x="688075" y="979750"/>
            <a:ext cx="36594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After looping true the audio files.. Checking everything is in order</a:t>
            </a:r>
            <a:endParaRPr sz="15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EDA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225" y="1821400"/>
            <a:ext cx="3509250" cy="3001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70125" y="1821400"/>
            <a:ext cx="4491726" cy="2807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4852625" y="956213"/>
            <a:ext cx="3509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After some testing, Neutral &amp; Calm were dropped to retain the 6 basic human emotions according to Pr. Eckman, Phd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/>
        </p:nvSpPr>
        <p:spPr>
          <a:xfrm>
            <a:off x="671250" y="1221000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43" name="Google Shape;143;p24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Feature Extraction</a:t>
            </a:r>
            <a:endParaRPr sz="2300">
              <a:solidFill>
                <a:srgbClr val="2DC5FA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4" name="Google Shape;14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4750" y="2482300"/>
            <a:ext cx="6437449" cy="213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4" title="03-02-02-01-02-02-13.wa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64750" y="465875"/>
            <a:ext cx="904825" cy="904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/>
          <p:nvPr/>
        </p:nvSpPr>
        <p:spPr>
          <a:xfrm flipH="1" rot="-5400000">
            <a:off x="4084413" y="1543400"/>
            <a:ext cx="865500" cy="766200"/>
          </a:xfrm>
          <a:prstGeom prst="stripedRightArrow">
            <a:avLst>
              <a:gd fmla="val 40029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4"/>
          <p:cNvSpPr txBox="1"/>
          <p:nvPr/>
        </p:nvSpPr>
        <p:spPr>
          <a:xfrm>
            <a:off x="815600" y="1114275"/>
            <a:ext cx="3136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How to go from sound to a bunch of numbers a computer can predict human emotion on?</a:t>
            </a:r>
            <a:endParaRPr sz="1500"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48" name="Google Shape;148;p24"/>
          <p:cNvSpPr txBox="1"/>
          <p:nvPr/>
        </p:nvSpPr>
        <p:spPr>
          <a:xfrm>
            <a:off x="5440200" y="1114275"/>
            <a:ext cx="3090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 Medium"/>
                <a:ea typeface="Roboto Medium"/>
                <a:cs typeface="Roboto Medium"/>
                <a:sym typeface="Roboto Medium"/>
              </a:rPr>
              <a:t>Unlike most tools &amp; models which need to understand the words, we want to capture the emotion</a:t>
            </a:r>
            <a:endParaRPr sz="1500">
              <a:solidFill>
                <a:schemeClr val="dk2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/>
        </p:nvSpPr>
        <p:spPr>
          <a:xfrm>
            <a:off x="671250" y="1221000"/>
            <a:ext cx="46587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54" name="Google Shape;154;p25"/>
          <p:cNvSpPr txBox="1"/>
          <p:nvPr/>
        </p:nvSpPr>
        <p:spPr>
          <a:xfrm>
            <a:off x="561000" y="428225"/>
            <a:ext cx="48792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Feature Extraction</a:t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55" name="Google Shape;15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 txBox="1"/>
          <p:nvPr/>
        </p:nvSpPr>
        <p:spPr>
          <a:xfrm>
            <a:off x="161750" y="140175"/>
            <a:ext cx="53700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Feature Extraction &amp;    Preprocessing </a:t>
            </a:r>
            <a:endParaRPr/>
          </a:p>
        </p:txBody>
      </p:sp>
      <p:sp>
        <p:nvSpPr>
          <p:cNvPr id="157" name="Google Shape;157;p25"/>
          <p:cNvSpPr txBox="1"/>
          <p:nvPr/>
        </p:nvSpPr>
        <p:spPr>
          <a:xfrm>
            <a:off x="258800" y="841050"/>
            <a:ext cx="3299700" cy="4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“Prepping” the sound so the future values we get are more meaningful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steps are usually involved: 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b="1"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Pre-Emphasis</a:t>
            </a:r>
            <a:endParaRPr b="1"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b="1"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Framing</a:t>
            </a:r>
            <a:endParaRPr b="1"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Hamming (not done to not risk losing features)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b="1"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Feature extraction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&amp; </a:t>
            </a: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b="1"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he Fourier Transform</a:t>
            </a:r>
            <a:endParaRPr b="1"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/>
        </p:nvSpPr>
        <p:spPr>
          <a:xfrm>
            <a:off x="561000" y="1221000"/>
            <a:ext cx="2529000" cy="33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561000" y="428225"/>
            <a:ext cx="82155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300">
                <a:solidFill>
                  <a:srgbClr val="2DC5FA"/>
                </a:solidFill>
                <a:latin typeface="Roboto Black"/>
                <a:ea typeface="Roboto Black"/>
                <a:cs typeface="Roboto Black"/>
                <a:sym typeface="Roboto Black"/>
              </a:rPr>
              <a:t>Other Preprocessing Functions</a:t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93950" y="964950"/>
            <a:ext cx="637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highlight>
                  <a:srgbClr val="FCFCFC"/>
                </a:highlight>
                <a:latin typeface="Roboto"/>
                <a:ea typeface="Roboto"/>
                <a:cs typeface="Roboto"/>
                <a:sym typeface="Roboto"/>
              </a:rPr>
              <a:t>Despite the stretch and white noise being widely used in sound preprocessing, I did not find them useful for the purpose of determining emotion</a:t>
            </a:r>
            <a:endParaRPr>
              <a:solidFill>
                <a:schemeClr val="dk2"/>
              </a:solidFill>
              <a:highlight>
                <a:srgbClr val="FCFCFC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0975" y="1623175"/>
            <a:ext cx="6295225" cy="302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